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  <p:sldMasterId id="2147483651" r:id="rId2"/>
  </p:sldMasterIdLst>
  <p:notesMasterIdLst>
    <p:notesMasterId r:id="rId48"/>
  </p:notesMasterIdLst>
  <p:sldIdLst>
    <p:sldId id="261" r:id="rId3"/>
    <p:sldId id="264" r:id="rId4"/>
    <p:sldId id="283" r:id="rId5"/>
    <p:sldId id="265" r:id="rId6"/>
    <p:sldId id="303" r:id="rId7"/>
    <p:sldId id="267" r:id="rId8"/>
    <p:sldId id="268" r:id="rId9"/>
    <p:sldId id="270" r:id="rId10"/>
    <p:sldId id="271" r:id="rId11"/>
    <p:sldId id="272" r:id="rId12"/>
    <p:sldId id="306" r:id="rId13"/>
    <p:sldId id="273" r:id="rId14"/>
    <p:sldId id="279" r:id="rId15"/>
    <p:sldId id="274" r:id="rId16"/>
    <p:sldId id="280" r:id="rId17"/>
    <p:sldId id="281" r:id="rId18"/>
    <p:sldId id="285" r:id="rId19"/>
    <p:sldId id="293" r:id="rId20"/>
    <p:sldId id="276" r:id="rId21"/>
    <p:sldId id="277" r:id="rId22"/>
    <p:sldId id="275" r:id="rId23"/>
    <p:sldId id="284" r:id="rId24"/>
    <p:sldId id="291" r:id="rId25"/>
    <p:sldId id="292" r:id="rId26"/>
    <p:sldId id="294" r:id="rId27"/>
    <p:sldId id="295" r:id="rId28"/>
    <p:sldId id="298" r:id="rId29"/>
    <p:sldId id="286" r:id="rId30"/>
    <p:sldId id="287" r:id="rId31"/>
    <p:sldId id="307" r:id="rId32"/>
    <p:sldId id="282" r:id="rId33"/>
    <p:sldId id="288" r:id="rId34"/>
    <p:sldId id="289" r:id="rId35"/>
    <p:sldId id="290" r:id="rId36"/>
    <p:sldId id="278" r:id="rId37"/>
    <p:sldId id="297" r:id="rId38"/>
    <p:sldId id="301" r:id="rId39"/>
    <p:sldId id="300" r:id="rId40"/>
    <p:sldId id="302" r:id="rId41"/>
    <p:sldId id="299" r:id="rId42"/>
    <p:sldId id="310" r:id="rId43"/>
    <p:sldId id="309" r:id="rId44"/>
    <p:sldId id="304" r:id="rId45"/>
    <p:sldId id="305" r:id="rId46"/>
    <p:sldId id="308" r:id="rId47"/>
  </p:sldIdLst>
  <p:sldSz cx="24384000" cy="13716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GillSans" pitchFamily="1" charset="0"/>
        <a:ea typeface="ヒラギノ角ゴ ProN W3" pitchFamily="1" charset="-128"/>
        <a:cs typeface="+mn-cs"/>
        <a:sym typeface="GillSans" pitchFamily="1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GillSans" pitchFamily="1" charset="0"/>
        <a:ea typeface="ヒラギノ角ゴ ProN W3" pitchFamily="1" charset="-128"/>
        <a:cs typeface="+mn-cs"/>
        <a:sym typeface="GillSans" pitchFamily="1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GillSans" pitchFamily="1" charset="0"/>
        <a:ea typeface="ヒラギノ角ゴ ProN W3" pitchFamily="1" charset="-128"/>
        <a:cs typeface="+mn-cs"/>
        <a:sym typeface="GillSans" pitchFamily="1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GillSans" pitchFamily="1" charset="0"/>
        <a:ea typeface="ヒラギノ角ゴ ProN W3" pitchFamily="1" charset="-128"/>
        <a:cs typeface="+mn-cs"/>
        <a:sym typeface="GillSans" pitchFamily="1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GillSans" pitchFamily="1" charset="0"/>
        <a:ea typeface="ヒラギノ角ゴ ProN W3" pitchFamily="1" charset="-128"/>
        <a:cs typeface="+mn-cs"/>
        <a:sym typeface="GillSans" pitchFamily="1" charset="0"/>
      </a:defRPr>
    </a:lvl5pPr>
    <a:lvl6pPr marL="2286000" algn="l" defTabSz="914400" rtl="0" eaLnBrk="1" latinLnBrk="0" hangingPunct="1">
      <a:defRPr sz="1200" kern="1200">
        <a:solidFill>
          <a:srgbClr val="000000"/>
        </a:solidFill>
        <a:latin typeface="GillSans" pitchFamily="1" charset="0"/>
        <a:ea typeface="ヒラギノ角ゴ ProN W3" pitchFamily="1" charset="-128"/>
        <a:cs typeface="+mn-cs"/>
        <a:sym typeface="GillSans" pitchFamily="1" charset="0"/>
      </a:defRPr>
    </a:lvl6pPr>
    <a:lvl7pPr marL="2743200" algn="l" defTabSz="914400" rtl="0" eaLnBrk="1" latinLnBrk="0" hangingPunct="1">
      <a:defRPr sz="1200" kern="1200">
        <a:solidFill>
          <a:srgbClr val="000000"/>
        </a:solidFill>
        <a:latin typeface="GillSans" pitchFamily="1" charset="0"/>
        <a:ea typeface="ヒラギノ角ゴ ProN W3" pitchFamily="1" charset="-128"/>
        <a:cs typeface="+mn-cs"/>
        <a:sym typeface="GillSans" pitchFamily="1" charset="0"/>
      </a:defRPr>
    </a:lvl7pPr>
    <a:lvl8pPr marL="3200400" algn="l" defTabSz="914400" rtl="0" eaLnBrk="1" latinLnBrk="0" hangingPunct="1">
      <a:defRPr sz="1200" kern="1200">
        <a:solidFill>
          <a:srgbClr val="000000"/>
        </a:solidFill>
        <a:latin typeface="GillSans" pitchFamily="1" charset="0"/>
        <a:ea typeface="ヒラギノ角ゴ ProN W3" pitchFamily="1" charset="-128"/>
        <a:cs typeface="+mn-cs"/>
        <a:sym typeface="GillSans" pitchFamily="1" charset="0"/>
      </a:defRPr>
    </a:lvl8pPr>
    <a:lvl9pPr marL="3657600" algn="l" defTabSz="914400" rtl="0" eaLnBrk="1" latinLnBrk="0" hangingPunct="1">
      <a:defRPr sz="1200" kern="1200">
        <a:solidFill>
          <a:srgbClr val="000000"/>
        </a:solidFill>
        <a:latin typeface="GillSans" pitchFamily="1" charset="0"/>
        <a:ea typeface="ヒラギノ角ゴ ProN W3" pitchFamily="1" charset="-128"/>
        <a:cs typeface="+mn-cs"/>
        <a:sym typeface="GillSans" pitchFamily="1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242" autoAdjust="0"/>
    <p:restoredTop sz="90929"/>
  </p:normalViewPr>
  <p:slideViewPr>
    <p:cSldViewPr>
      <p:cViewPr>
        <p:scale>
          <a:sx n="30" d="100"/>
          <a:sy n="30" d="100"/>
        </p:scale>
        <p:origin x="-678" y="-576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39CF7-36EC-4BA7-BD6E-A5BF7A7AD613}" type="datetimeFigureOut">
              <a:rPr lang="en-US" smtClean="0"/>
              <a:pPr/>
              <a:t>7/27/2011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BD4FF0-67DC-4623-B304-11694AA37FB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Lots of sites allow OpenID login – even LadyGaga.com!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D4FF0-67DC-4623-B304-11694AA37FB0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But maybe it’s not all bad, when you see things</a:t>
            </a:r>
            <a:r>
              <a:rPr lang="en-US" baseline="0" dirty="0" smtClean="0"/>
              <a:t> like Yahoo’s </a:t>
            </a:r>
            <a:r>
              <a:rPr lang="en-US" baseline="0" dirty="0" err="1" smtClean="0"/>
              <a:t>flickr</a:t>
            </a:r>
            <a:r>
              <a:rPr lang="en-US" baseline="0" dirty="0" smtClean="0"/>
              <a:t> starting to take OpenID logins from Google.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D4FF0-67DC-4623-B304-11694AA37FB0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And Facebook announced OAuth support at their next f8 after David joined.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D4FF0-67DC-4623-B304-11694AA37FB0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Circles</a:t>
            </a:r>
            <a:r>
              <a:rPr lang="en-US" baseline="0" dirty="0" smtClean="0"/>
              <a:t> are “federation-friendly”: everyone maintains their own list (no bi-directional confirmation needed), you can find and connect to friends from other services (e.g. yahoo) and even add non-Google users to circles (via email). As protocols evolve, should be able to connect/share/comment across sites.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D4FF0-67DC-4623-B304-11694AA37FB0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Circles</a:t>
            </a:r>
            <a:r>
              <a:rPr lang="en-US" baseline="0" dirty="0" smtClean="0"/>
              <a:t> are “federation-friendly”: everyone maintains their own list (no bi-directional confirmation needed), you can find and connect to friends from other services (e.g. yahoo) and even add non-Google users to circles (via email). As protocols evolve, should be able to connect/share/comment across sites.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D4FF0-67DC-4623-B304-11694AA37FB0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Users should demand</a:t>
            </a:r>
            <a:r>
              <a:rPr lang="en-US" baseline="0" dirty="0" smtClean="0"/>
              <a:t> more control over their data, and developers should gravitate to platforms that more open.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D4FF0-67DC-4623-B304-11694AA37FB0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Even big sites like Google and Yahoo are now relying parties – something many said would</a:t>
            </a:r>
            <a:r>
              <a:rPr lang="en-US" baseline="0" dirty="0" smtClean="0"/>
              <a:t> never happen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D4FF0-67DC-4623-B304-11694AA37FB0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 picked this random set of logos</a:t>
            </a:r>
            <a:r>
              <a:rPr lang="en-US" baseline="0" dirty="0" smtClean="0"/>
              <a:t> from the web, and they almost all support OpenID or OAuth.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D4FF0-67DC-4623-B304-11694AA37FB0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And there are open-source samples and best practices available,</a:t>
            </a:r>
            <a:r>
              <a:rPr lang="en-US" baseline="0" dirty="0" smtClean="0"/>
              <a:t> such as this site made by </a:t>
            </a:r>
            <a:r>
              <a:rPr lang="en-US" baseline="0" dirty="0" err="1" smtClean="0"/>
              <a:t>Googlers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D4FF0-67DC-4623-B304-11694AA37FB0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Mobile UI is</a:t>
            </a:r>
            <a:r>
              <a:rPr lang="en-US" baseline="0" dirty="0" smtClean="0"/>
              <a:t> still lacking – how do I use my Yahoo account here?!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D4FF0-67DC-4623-B304-11694AA37FB0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Lots of sites allow OpenID login – even LadyGaga.com!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D4FF0-67DC-4623-B304-11694AA37FB0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Case study:</a:t>
            </a:r>
            <a:r>
              <a:rPr lang="en-US" baseline="0" dirty="0" smtClean="0"/>
              <a:t> Portable Contacts. Many adopted it, influenced vCard 4 and W3C Contacts API, but still most APIs are incompatible, and worse, their Terms of Service prevent working with “any supporting provider”.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D4FF0-67DC-4623-B304-11694AA37FB0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It’s not enoug</a:t>
            </a:r>
            <a:r>
              <a:rPr lang="en-US" baseline="0" dirty="0" smtClean="0"/>
              <a:t>h to invent open protocols. We have to keep businesses from wrapping them in closed Terms of Service. Imagine if HTTP or SMTP worked like that!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D4FF0-67DC-4623-B304-11694AA37FB0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Looks like all open social web advocates</a:t>
            </a:r>
            <a:r>
              <a:rPr lang="en-US" baseline="0" dirty="0" smtClean="0"/>
              <a:t> “sold out” to bigger companies in the past few years…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D4FF0-67DC-4623-B304-11694AA37FB0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262725" y="584200"/>
            <a:ext cx="3381375" cy="1280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18600" y="584200"/>
            <a:ext cx="9991725" cy="12801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12496800"/>
            <a:ext cx="15849600" cy="1219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400" b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74800"/>
            <a:ext cx="11588750" cy="1214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8350" y="1574800"/>
            <a:ext cx="11588750" cy="1214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12496800"/>
            <a:ext cx="15849600" cy="1219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400" b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12496800"/>
            <a:ext cx="15849600" cy="1219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400" b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954625" y="165100"/>
            <a:ext cx="5832475" cy="13550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5100"/>
            <a:ext cx="17345025" cy="13550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8600" y="8369300"/>
            <a:ext cx="6686550" cy="501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957550" y="8369300"/>
            <a:ext cx="6686550" cy="501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18600" y="584200"/>
            <a:ext cx="13525500" cy="7543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rial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18600" y="8369300"/>
            <a:ext cx="13525500" cy="5016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rial" charset="0"/>
              </a:rPr>
              <a:t>Click to edit Master text styles</a:t>
            </a:r>
          </a:p>
          <a:p>
            <a:pPr lvl="1"/>
            <a:r>
              <a:rPr lang="en-US" smtClean="0">
                <a:sym typeface="Arial" charset="0"/>
              </a:rPr>
              <a:t>Second level</a:t>
            </a:r>
          </a:p>
          <a:p>
            <a:pPr lvl="2"/>
            <a:r>
              <a:rPr lang="en-US" smtClean="0">
                <a:sym typeface="Arial" charset="0"/>
              </a:rPr>
              <a:t>Third level</a:t>
            </a:r>
          </a:p>
          <a:p>
            <a:pPr lvl="3"/>
            <a:r>
              <a:rPr lang="en-US" smtClean="0">
                <a:sym typeface="Arial" charset="0"/>
              </a:rPr>
              <a:t>Fourth level</a:t>
            </a:r>
          </a:p>
          <a:p>
            <a:pPr lvl="4"/>
            <a:r>
              <a:rPr lang="en-US" smtClean="0">
                <a:sym typeface="Arial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med">
    <p:dissolve/>
  </p:transition>
  <p:txStyles>
    <p:titleStyle>
      <a:lvl1pPr algn="l" rtl="0" fontAlgn="base">
        <a:spcBef>
          <a:spcPct val="0"/>
        </a:spcBef>
        <a:spcAft>
          <a:spcPct val="0"/>
        </a:spcAft>
        <a:defRPr sz="10000" b="1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algn="l" rtl="0" fontAlgn="base">
        <a:spcBef>
          <a:spcPct val="0"/>
        </a:spcBef>
        <a:spcAft>
          <a:spcPct val="0"/>
        </a:spcAft>
        <a:defRPr sz="10000" b="1">
          <a:solidFill>
            <a:schemeClr val="tx1"/>
          </a:solidFill>
          <a:latin typeface="Arial" charset="0"/>
          <a:ea typeface="ヒラギノ角ゴ ProN W6" pitchFamily="1" charset="-128"/>
          <a:sym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10000" b="1">
          <a:solidFill>
            <a:schemeClr val="tx1"/>
          </a:solidFill>
          <a:latin typeface="Arial" charset="0"/>
          <a:ea typeface="ヒラギノ角ゴ ProN W6" pitchFamily="1" charset="-128"/>
          <a:sym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10000" b="1">
          <a:solidFill>
            <a:schemeClr val="tx1"/>
          </a:solidFill>
          <a:latin typeface="Arial" charset="0"/>
          <a:ea typeface="ヒラギノ角ゴ ProN W6" pitchFamily="1" charset="-128"/>
          <a:sym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10000" b="1">
          <a:solidFill>
            <a:schemeClr val="tx1"/>
          </a:solidFill>
          <a:latin typeface="Arial" charset="0"/>
          <a:ea typeface="ヒラギノ角ゴ ProN W6" pitchFamily="1" charset="-128"/>
          <a:sym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0000" b="1">
          <a:solidFill>
            <a:schemeClr val="tx1"/>
          </a:solidFill>
          <a:latin typeface="Arial" charset="0"/>
          <a:ea typeface="ヒラギノ角ゴ ProN W6" pitchFamily="1" charset="-128"/>
          <a:sym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0000" b="1">
          <a:solidFill>
            <a:schemeClr val="tx1"/>
          </a:solidFill>
          <a:latin typeface="Arial" charset="0"/>
          <a:ea typeface="ヒラギノ角ゴ ProN W6" pitchFamily="1" charset="-128"/>
          <a:sym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0000" b="1">
          <a:solidFill>
            <a:schemeClr val="tx1"/>
          </a:solidFill>
          <a:latin typeface="Arial" charset="0"/>
          <a:ea typeface="ヒラギノ角ゴ ProN W6" pitchFamily="1" charset="-128"/>
          <a:sym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0000" b="1">
          <a:solidFill>
            <a:schemeClr val="tx1"/>
          </a:solidFill>
          <a:latin typeface="Arial" charset="0"/>
          <a:ea typeface="ヒラギノ角ゴ ProN W6" pitchFamily="1" charset="-128"/>
          <a:sym typeface="Arial" charset="0"/>
        </a:defRPr>
      </a:lvl9pPr>
    </p:titleStyle>
    <p:bodyStyle>
      <a:lvl1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sym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sym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sym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sym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sym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sym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sym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sym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65100"/>
            <a:ext cx="23329900" cy="1409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charset="0"/>
              </a:rPr>
              <a:t>Click to edit Master title style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74800"/>
            <a:ext cx="23329900" cy="1092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rial" charset="0"/>
              </a:rPr>
              <a:t>Click to edit Master text styles</a:t>
            </a:r>
          </a:p>
          <a:p>
            <a:pPr lvl="1"/>
            <a:r>
              <a:rPr lang="en-US" smtClean="0">
                <a:sym typeface="Arial" charset="0"/>
              </a:rPr>
              <a:t>Second level</a:t>
            </a:r>
          </a:p>
          <a:p>
            <a:pPr lvl="2"/>
            <a:r>
              <a:rPr lang="en-US" smtClean="0">
                <a:sym typeface="Arial" charset="0"/>
              </a:rPr>
              <a:t>Third level</a:t>
            </a:r>
          </a:p>
          <a:p>
            <a:pPr lvl="3"/>
            <a:r>
              <a:rPr lang="en-US" smtClean="0">
                <a:sym typeface="Arial" charset="0"/>
              </a:rPr>
              <a:t>Fourth level</a:t>
            </a:r>
          </a:p>
          <a:p>
            <a:pPr lvl="4"/>
            <a:r>
              <a:rPr lang="en-US" smtClean="0">
                <a:sym typeface="Arial" charset="0"/>
              </a:rPr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12496800"/>
            <a:ext cx="15849600" cy="1219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400" b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7200" b="1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algn="l" rtl="0" fontAlgn="base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Arial" charset="0"/>
          <a:ea typeface="ヒラギノ角ゴ ProN W6" pitchFamily="1" charset="-128"/>
          <a:sym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Arial" charset="0"/>
          <a:ea typeface="ヒラギノ角ゴ ProN W6" pitchFamily="1" charset="-128"/>
          <a:sym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Arial" charset="0"/>
          <a:ea typeface="ヒラギノ角ゴ ProN W6" pitchFamily="1" charset="-128"/>
          <a:sym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Arial" charset="0"/>
          <a:ea typeface="ヒラギノ角ゴ ProN W6" pitchFamily="1" charset="-128"/>
          <a:sym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Arial" charset="0"/>
          <a:ea typeface="ヒラギノ角ゴ ProN W6" pitchFamily="1" charset="-128"/>
          <a:sym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Arial" charset="0"/>
          <a:ea typeface="ヒラギノ角ゴ ProN W6" pitchFamily="1" charset="-128"/>
          <a:sym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Arial" charset="0"/>
          <a:ea typeface="ヒラギノ角ゴ ProN W6" pitchFamily="1" charset="-128"/>
          <a:sym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Arial" charset="0"/>
          <a:ea typeface="ヒラギノ角ゴ ProN W6" pitchFamily="1" charset="-128"/>
          <a:sym typeface="Arial" charset="0"/>
        </a:defRPr>
      </a:lvl9pPr>
    </p:titleStyle>
    <p:bodyStyle>
      <a:lvl1pPr marL="457200" indent="-457200" algn="l" rtl="0" fontAlgn="base">
        <a:spcBef>
          <a:spcPts val="1400"/>
        </a:spcBef>
        <a:spcAft>
          <a:spcPct val="0"/>
        </a:spcAft>
        <a:buClr>
          <a:srgbClr val="B40E25"/>
        </a:buClr>
        <a:buSzPct val="100000"/>
        <a:buFont typeface="Wingdings" pitchFamily="1" charset="2"/>
        <a:buChar char="§"/>
        <a:defRPr sz="4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812800" indent="-457200" algn="l" rtl="0" fontAlgn="base">
        <a:spcBef>
          <a:spcPts val="1400"/>
        </a:spcBef>
        <a:spcAft>
          <a:spcPct val="0"/>
        </a:spcAft>
        <a:buClr>
          <a:srgbClr val="B40E25"/>
        </a:buClr>
        <a:buSzPct val="100000"/>
        <a:buFont typeface="Arial" charset="0"/>
        <a:buChar char="-"/>
        <a:defRPr sz="4000">
          <a:solidFill>
            <a:schemeClr val="tx1"/>
          </a:solidFill>
          <a:latin typeface="+mn-lt"/>
          <a:ea typeface="+mn-ea"/>
          <a:sym typeface="Arial" charset="0"/>
        </a:defRPr>
      </a:lvl2pPr>
      <a:lvl3pPr marL="1270000" indent="-457200" algn="l" rtl="0" fontAlgn="base">
        <a:spcBef>
          <a:spcPts val="1400"/>
        </a:spcBef>
        <a:spcAft>
          <a:spcPct val="0"/>
        </a:spcAft>
        <a:buClr>
          <a:srgbClr val="B40E25"/>
        </a:buClr>
        <a:buSzPct val="100000"/>
        <a:buFont typeface="Arial" charset="0"/>
        <a:buChar char="-"/>
        <a:defRPr sz="4000">
          <a:solidFill>
            <a:schemeClr val="tx1"/>
          </a:solidFill>
          <a:latin typeface="+mn-lt"/>
          <a:ea typeface="+mn-ea"/>
          <a:sym typeface="Arial" charset="0"/>
        </a:defRPr>
      </a:lvl3pPr>
      <a:lvl4pPr marL="1727200" indent="-457200" algn="l" rtl="0" fontAlgn="base">
        <a:spcBef>
          <a:spcPts val="1400"/>
        </a:spcBef>
        <a:spcAft>
          <a:spcPct val="0"/>
        </a:spcAft>
        <a:buClr>
          <a:srgbClr val="B40E25"/>
        </a:buClr>
        <a:buSzPct val="100000"/>
        <a:buFont typeface="Arial" charset="0"/>
        <a:buChar char="-"/>
        <a:defRPr sz="4000">
          <a:solidFill>
            <a:schemeClr val="tx1"/>
          </a:solidFill>
          <a:latin typeface="+mn-lt"/>
          <a:ea typeface="+mn-ea"/>
          <a:sym typeface="Arial" charset="0"/>
        </a:defRPr>
      </a:lvl4pPr>
      <a:lvl5pPr marL="2184400" indent="-457200" algn="l" rtl="0" fontAlgn="base">
        <a:spcBef>
          <a:spcPts val="1400"/>
        </a:spcBef>
        <a:spcAft>
          <a:spcPct val="0"/>
        </a:spcAft>
        <a:buClr>
          <a:srgbClr val="B40E25"/>
        </a:buClr>
        <a:buSzPct val="100000"/>
        <a:buFont typeface="Arial" charset="0"/>
        <a:buChar char="-"/>
        <a:defRPr sz="4000">
          <a:solidFill>
            <a:schemeClr val="tx1"/>
          </a:solidFill>
          <a:latin typeface="+mn-lt"/>
          <a:ea typeface="+mn-ea"/>
          <a:sym typeface="Arial" charset="0"/>
        </a:defRPr>
      </a:lvl5pPr>
      <a:lvl6pPr marL="2641600" indent="-457200" algn="l" rtl="0" fontAlgn="base">
        <a:spcBef>
          <a:spcPts val="1400"/>
        </a:spcBef>
        <a:spcAft>
          <a:spcPct val="0"/>
        </a:spcAft>
        <a:buClr>
          <a:srgbClr val="B40E25"/>
        </a:buClr>
        <a:buSzPct val="100000"/>
        <a:buFont typeface="Arial" charset="0"/>
        <a:buChar char="-"/>
        <a:defRPr sz="4000">
          <a:solidFill>
            <a:schemeClr val="tx1"/>
          </a:solidFill>
          <a:latin typeface="+mn-lt"/>
          <a:ea typeface="+mn-ea"/>
          <a:sym typeface="Arial" charset="0"/>
        </a:defRPr>
      </a:lvl6pPr>
      <a:lvl7pPr marL="3098800" indent="-457200" algn="l" rtl="0" fontAlgn="base">
        <a:spcBef>
          <a:spcPts val="1400"/>
        </a:spcBef>
        <a:spcAft>
          <a:spcPct val="0"/>
        </a:spcAft>
        <a:buClr>
          <a:srgbClr val="B40E25"/>
        </a:buClr>
        <a:buSzPct val="100000"/>
        <a:buFont typeface="Arial" charset="0"/>
        <a:buChar char="-"/>
        <a:defRPr sz="4000">
          <a:solidFill>
            <a:schemeClr val="tx1"/>
          </a:solidFill>
          <a:latin typeface="+mn-lt"/>
          <a:ea typeface="+mn-ea"/>
          <a:sym typeface="Arial" charset="0"/>
        </a:defRPr>
      </a:lvl7pPr>
      <a:lvl8pPr marL="3556000" indent="-457200" algn="l" rtl="0" fontAlgn="base">
        <a:spcBef>
          <a:spcPts val="1400"/>
        </a:spcBef>
        <a:spcAft>
          <a:spcPct val="0"/>
        </a:spcAft>
        <a:buClr>
          <a:srgbClr val="B40E25"/>
        </a:buClr>
        <a:buSzPct val="100000"/>
        <a:buFont typeface="Arial" charset="0"/>
        <a:buChar char="-"/>
        <a:defRPr sz="4000">
          <a:solidFill>
            <a:schemeClr val="tx1"/>
          </a:solidFill>
          <a:latin typeface="+mn-lt"/>
          <a:ea typeface="+mn-ea"/>
          <a:sym typeface="Arial" charset="0"/>
        </a:defRPr>
      </a:lvl8pPr>
      <a:lvl9pPr marL="4013200" indent="-457200" algn="l" rtl="0" fontAlgn="base">
        <a:spcBef>
          <a:spcPts val="1400"/>
        </a:spcBef>
        <a:spcAft>
          <a:spcPct val="0"/>
        </a:spcAft>
        <a:buClr>
          <a:srgbClr val="B40E25"/>
        </a:buClr>
        <a:buSzPct val="100000"/>
        <a:buFont typeface="Arial" charset="0"/>
        <a:buChar char="-"/>
        <a:defRPr sz="4000">
          <a:solidFill>
            <a:schemeClr val="tx1"/>
          </a:solidFill>
          <a:latin typeface="+mn-lt"/>
          <a:ea typeface="+mn-ea"/>
          <a:sym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9118600" y="584200"/>
            <a:ext cx="14655800" cy="7543800"/>
          </a:xfrm>
          <a:ln/>
        </p:spPr>
        <p:txBody>
          <a:bodyPr/>
          <a:lstStyle/>
          <a:p>
            <a:r>
              <a:rPr lang="en-US" dirty="0"/>
              <a:t>Fighting for the Future of the Social </a:t>
            </a:r>
            <a:r>
              <a:rPr lang="en-US" dirty="0" smtClean="0"/>
              <a:t>Web</a:t>
            </a:r>
            <a:br>
              <a:rPr lang="en-US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8000" i="1" dirty="0" smtClean="0"/>
              <a:t>Selling Out and Opening Up</a:t>
            </a:r>
            <a:r>
              <a:rPr lang="en-US" b="0" i="1" dirty="0"/>
              <a:t/>
            </a:r>
            <a:br>
              <a:rPr lang="en-US" b="0" i="1" dirty="0"/>
            </a:br>
            <a:endParaRPr lang="en-US" i="1" dirty="0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b="1" dirty="0" smtClean="0"/>
              <a:t>Joseph Smarr</a:t>
            </a:r>
          </a:p>
          <a:p>
            <a:r>
              <a:rPr lang="en-US" sz="4000" dirty="0" smtClean="0"/>
              <a:t>Member of Technical Staff, Google</a:t>
            </a:r>
          </a:p>
          <a:p>
            <a:r>
              <a:rPr lang="en-US" sz="4000" dirty="0" smtClean="0"/>
              <a:t>Portland, OR – July 26</a:t>
            </a:r>
            <a:r>
              <a:rPr lang="en-US" sz="4000" baseline="30000" dirty="0" smtClean="0"/>
              <a:t>th</a:t>
            </a:r>
            <a:r>
              <a:rPr lang="en-US" sz="4000" dirty="0" smtClean="0"/>
              <a:t>, 2011</a:t>
            </a:r>
            <a:endParaRPr lang="en-US" dirty="0" smtClean="0"/>
          </a:p>
          <a:p>
            <a:endParaRPr lang="en-US" dirty="0"/>
          </a:p>
          <a:p>
            <a:r>
              <a:rPr lang="en-US" sz="4000" b="1" dirty="0" smtClean="0">
                <a:latin typeface="Courier New" pitchFamily="49" charset="0"/>
                <a:cs typeface="Courier New" pitchFamily="49" charset="0"/>
              </a:rPr>
              <a:t>http://profiles.google.com/jsmarr</a:t>
            </a:r>
          </a:p>
          <a:p>
            <a:r>
              <a:rPr lang="en-US" sz="4000" b="1" dirty="0" smtClean="0">
                <a:latin typeface="Courier New" pitchFamily="49" charset="0"/>
                <a:cs typeface="Courier New" pitchFamily="49" charset="0"/>
              </a:rPr>
              <a:t>http://twitter.com/jsmarr</a:t>
            </a:r>
          </a:p>
          <a:p>
            <a:r>
              <a:rPr lang="en-US" sz="4000" b="1" dirty="0" smtClean="0">
                <a:latin typeface="Courier New" pitchFamily="49" charset="0"/>
                <a:cs typeface="Courier New" pitchFamily="49" charset="0"/>
              </a:rPr>
              <a:t>http://josephsmarr.com</a:t>
            </a:r>
          </a:p>
          <a:p>
            <a:endParaRPr lang="en-US" dirty="0" smtClean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http://sneezyhead.files.wordpress.com/2010/09/foursquare-stickers-badges-and-t-shi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01200" y="1752600"/>
            <a:ext cx="9017000" cy="6762750"/>
          </a:xfrm>
          <a:prstGeom prst="rect">
            <a:avLst/>
          </a:prstGeom>
          <a:noFill/>
        </p:spPr>
      </p:pic>
      <p:pic>
        <p:nvPicPr>
          <p:cNvPr id="44038" name="Picture 6" descr="http://dannybrown.me/wp-content/uploads/2010/06/20-posterous-t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712" y="0"/>
            <a:ext cx="9221488" cy="6930802"/>
          </a:xfrm>
          <a:prstGeom prst="rect">
            <a:avLst/>
          </a:prstGeom>
          <a:noFill/>
        </p:spPr>
      </p:pic>
      <p:pic>
        <p:nvPicPr>
          <p:cNvPr id="44040" name="Picture 8" descr="http://cache.gawkerassets.com/assets/images/4/2010/11/thepathiphoneap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4419600"/>
            <a:ext cx="10816590" cy="7772400"/>
          </a:xfrm>
          <a:prstGeom prst="rect">
            <a:avLst/>
          </a:prstGeom>
          <a:noFill/>
        </p:spPr>
      </p:pic>
      <p:pic>
        <p:nvPicPr>
          <p:cNvPr id="44034" name="Picture 2" descr="http://beautifulpixels.com/wp-content/uploads/2010/10/instagra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87600" y="838200"/>
            <a:ext cx="8763000" cy="5504397"/>
          </a:xfrm>
          <a:prstGeom prst="rect">
            <a:avLst/>
          </a:prstGeom>
          <a:noFill/>
        </p:spPr>
      </p:pic>
      <p:pic>
        <p:nvPicPr>
          <p:cNvPr id="44042" name="Picture 10" descr="http://images3.womstech.com/wp-content/uploads/2011/07/google+circles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343832" y="6400800"/>
            <a:ext cx="9354368" cy="5257800"/>
          </a:xfrm>
          <a:prstGeom prst="rect">
            <a:avLst/>
          </a:prstGeom>
          <a:noFill/>
        </p:spPr>
      </p:pic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12496800"/>
            <a:ext cx="16383000" cy="1219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Why we fight: Innovation leads to awesomeness!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4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://farm2.static.flickr.com/1412/1358152066_b81d3950e6_b.jpg"/>
          <p:cNvPicPr>
            <a:picLocks noChangeAspect="1" noChangeArrowheads="1"/>
          </p:cNvPicPr>
          <p:nvPr/>
        </p:nvPicPr>
        <p:blipFill>
          <a:blip r:embed="rId2" cstate="print"/>
          <a:srcRect t="-1510" b="12920"/>
          <a:stretch>
            <a:fillRect/>
          </a:stretch>
        </p:blipFill>
        <p:spPr bwMode="auto">
          <a:xfrm>
            <a:off x="13639800" y="-914400"/>
            <a:ext cx="11353800" cy="13411200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65100"/>
            <a:ext cx="13258800" cy="1409700"/>
          </a:xfrm>
        </p:spPr>
        <p:txBody>
          <a:bodyPr/>
          <a:lstStyle/>
          <a:p>
            <a:r>
              <a:rPr lang="en-US" dirty="0" smtClean="0"/>
              <a:t>When will we have won?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133600"/>
            <a:ext cx="13335000" cy="10693400"/>
          </a:xfrm>
        </p:spPr>
        <p:txBody>
          <a:bodyPr/>
          <a:lstStyle/>
          <a:p>
            <a:r>
              <a:rPr lang="en-US" sz="4800" dirty="0" smtClean="0"/>
              <a:t>Users can try new services without having to “start over” or leave their friends &amp; data behind.</a:t>
            </a:r>
          </a:p>
          <a:p>
            <a:endParaRPr lang="en-US" sz="4800" dirty="0"/>
          </a:p>
          <a:p>
            <a:r>
              <a:rPr lang="en-US" sz="4800" dirty="0" smtClean="0"/>
              <a:t>Users can connect across services that don’t know of each other (or like each other).</a:t>
            </a:r>
          </a:p>
          <a:p>
            <a:endParaRPr lang="en-US" sz="4800" dirty="0"/>
          </a:p>
          <a:p>
            <a:r>
              <a:rPr lang="en-US" sz="4800" dirty="0" smtClean="0"/>
              <a:t>Developers can thrive in a “social web ecosystem” and quickly find success.</a:t>
            </a:r>
          </a:p>
          <a:p>
            <a:endParaRPr lang="en-US" sz="4800" dirty="0"/>
          </a:p>
          <a:p>
            <a:r>
              <a:rPr lang="en-US" sz="4800" dirty="0" smtClean="0"/>
              <a:t>The social web is vibrant, innovative, and not owned by anyone (i.e. just like the web itself).</a:t>
            </a:r>
            <a:endParaRPr lang="en-US" sz="4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7200" dirty="0" smtClean="0"/>
              <a:t>So…how</a:t>
            </a:r>
            <a:r>
              <a:rPr lang="en-US" sz="6600" dirty="0" smtClean="0"/>
              <a:t> are we doing so far?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endParaRPr lang="en-US" sz="7200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farm3.static.flickr.com/2348/2181388883_8e1539fc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6750" y="2209800"/>
            <a:ext cx="7810500" cy="3124200"/>
          </a:xfrm>
          <a:prstGeom prst="rect">
            <a:avLst/>
          </a:prstGeom>
          <a:noFill/>
        </p:spPr>
      </p:pic>
      <p:pic>
        <p:nvPicPr>
          <p:cNvPr id="50180" name="Picture 4" descr="http://hueniverse.com/wp-content/uploads/2010/05/OAuth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39325" y="5676900"/>
            <a:ext cx="4705350" cy="4686300"/>
          </a:xfrm>
          <a:prstGeom prst="rect">
            <a:avLst/>
          </a:prstGeom>
          <a:noFill/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12496800"/>
            <a:ext cx="15849600" cy="1219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400" b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/>
          </p:cNvPicPr>
          <p:nvPr/>
        </p:nvPicPr>
        <p:blipFill>
          <a:blip r:embed="rId3" cstate="print"/>
          <a:srcRect l="125" t="10000" r="1813" b="5349"/>
          <a:stretch>
            <a:fillRect/>
          </a:stretch>
        </p:blipFill>
        <p:spPr bwMode="auto">
          <a:xfrm>
            <a:off x="0" y="0"/>
            <a:ext cx="24387614" cy="12573000"/>
          </a:xfrm>
          <a:prstGeom prst="rect">
            <a:avLst/>
          </a:prstGeom>
          <a:noFill/>
          <a:ln w="25400">
            <a:noFill/>
            <a:prstDash val="solid"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12496800"/>
            <a:ext cx="15849600" cy="1219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OpenID: As mainstream as Lady Gaga?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/>
          </p:cNvPicPr>
          <p:nvPr/>
        </p:nvPicPr>
        <p:blipFill>
          <a:blip r:embed="rId3" cstate="print"/>
          <a:srcRect l="21111" t="10000" r="37778" b="1628"/>
          <a:stretch>
            <a:fillRect/>
          </a:stretch>
        </p:blipFill>
        <p:spPr bwMode="auto">
          <a:xfrm>
            <a:off x="1981199" y="609600"/>
            <a:ext cx="8844013" cy="11353800"/>
          </a:xfrm>
          <a:prstGeom prst="rect">
            <a:avLst/>
          </a:prstGeom>
          <a:noFill/>
          <a:ln w="25400">
            <a:noFill/>
            <a:prstDash val="solid"/>
            <a:miter lim="800000"/>
            <a:headEnd/>
            <a:tailEnd/>
          </a:ln>
        </p:spPr>
      </p:pic>
      <p:pic>
        <p:nvPicPr>
          <p:cNvPr id="52227" name="Picture 3"/>
          <p:cNvPicPr>
            <a:picLocks noChangeAspect="1"/>
          </p:cNvPicPr>
          <p:nvPr/>
        </p:nvPicPr>
        <p:blipFill>
          <a:blip r:embed="rId4" cstate="print"/>
          <a:srcRect l="17222" t="12041" r="38333" b="4419"/>
          <a:stretch>
            <a:fillRect/>
          </a:stretch>
        </p:blipFill>
        <p:spPr bwMode="auto">
          <a:xfrm>
            <a:off x="12268200" y="609600"/>
            <a:ext cx="10210800" cy="11462384"/>
          </a:xfrm>
          <a:prstGeom prst="rect">
            <a:avLst/>
          </a:prstGeom>
          <a:noFill/>
          <a:ln w="25400">
            <a:noFill/>
            <a:prstDash val="solid"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 bwMode="auto">
          <a:xfrm rot="5400000">
            <a:off x="7162800" y="6400800"/>
            <a:ext cx="86868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12496800"/>
            <a:ext cx="16154400" cy="1219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 nice “give and take,” even with the big guys.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slapblog.com/wp-content/uploads/2011/02/social-network-log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9144" y="1524000"/>
            <a:ext cx="15285720" cy="7772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437863" y="228600"/>
            <a:ext cx="162082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Random collection of “social site logos”</a:t>
            </a:r>
            <a:endParaRPr lang="en-US" sz="7200" dirty="0"/>
          </a:p>
        </p:txBody>
      </p:sp>
      <p:sp>
        <p:nvSpPr>
          <p:cNvPr id="5" name="TextBox 4"/>
          <p:cNvSpPr txBox="1"/>
          <p:nvPr/>
        </p:nvSpPr>
        <p:spPr>
          <a:xfrm>
            <a:off x="4267945" y="9829800"/>
            <a:ext cx="1654812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 smtClean="0"/>
              <a:t>Nearly all support OpenID and/or OAuth</a:t>
            </a:r>
            <a:r>
              <a:rPr lang="en-US" sz="7200" dirty="0"/>
              <a:t/>
            </a:r>
            <a:br>
              <a:rPr lang="en-US" sz="7200" dirty="0"/>
            </a:br>
            <a:r>
              <a:rPr lang="en-US" sz="7200" dirty="0" smtClean="0"/>
              <a:t>(or are out of business)</a:t>
            </a:r>
            <a:endParaRPr lang="en-US" sz="7200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12496800"/>
            <a:ext cx="16154400" cy="1219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OAuth-based APIs are now the norm.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/>
          </p:cNvPicPr>
          <p:nvPr/>
        </p:nvPicPr>
        <p:blipFill>
          <a:blip r:embed="rId3" cstate="print"/>
          <a:srcRect l="14444" t="10000" r="13333" b="13721"/>
          <a:stretch>
            <a:fillRect/>
          </a:stretch>
        </p:blipFill>
        <p:spPr bwMode="auto">
          <a:xfrm>
            <a:off x="3192037" y="0"/>
            <a:ext cx="17999927" cy="11353800"/>
          </a:xfrm>
          <a:prstGeom prst="rect">
            <a:avLst/>
          </a:prstGeom>
          <a:noFill/>
          <a:ln w="25400">
            <a:noFill/>
            <a:prstDash val="solid"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275958" y="11125200"/>
            <a:ext cx="118320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latin typeface="Courier New" pitchFamily="49" charset="0"/>
                <a:cs typeface="Courier New" pitchFamily="49" charset="0"/>
              </a:rPr>
              <a:t>OpenIDSampleStore.com</a:t>
            </a:r>
            <a:endParaRPr lang="en-US" sz="72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12496800"/>
            <a:ext cx="16154400" cy="1219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Best practices and sample code – “just add social”.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Sounds great! So…where’s the problem?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/>
          </p:cNvPicPr>
          <p:nvPr/>
        </p:nvPicPr>
        <p:blipFill>
          <a:blip r:embed="rId2" cstate="print"/>
          <a:srcRect t="17442"/>
          <a:stretch>
            <a:fillRect/>
          </a:stretch>
        </p:blipFill>
        <p:spPr bwMode="auto">
          <a:xfrm>
            <a:off x="-1" y="0"/>
            <a:ext cx="24263797" cy="11963400"/>
          </a:xfrm>
          <a:prstGeom prst="rect">
            <a:avLst/>
          </a:prstGeom>
          <a:noFill/>
          <a:ln w="25400">
            <a:noFill/>
            <a:prstDash val="solid"/>
            <a:miter lim="800000"/>
            <a:headEnd/>
            <a:tailEnd/>
          </a:ln>
        </p:spPr>
      </p:pic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12496800"/>
            <a:ext cx="16154400" cy="1219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So near and yet so far…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 smtClean="0"/>
              <a:t>A bit about me…</a:t>
            </a:r>
            <a:endParaRPr lang="en-US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803400"/>
            <a:ext cx="23329900" cy="10922000"/>
          </a:xfrm>
          <a:ln/>
        </p:spPr>
        <p:txBody>
          <a:bodyPr/>
          <a:lstStyle/>
          <a:p>
            <a:r>
              <a:rPr lang="en-US" dirty="0" smtClean="0"/>
              <a:t>Software Engineer at Google since 2010</a:t>
            </a:r>
          </a:p>
          <a:p>
            <a:pPr lvl="1"/>
            <a:r>
              <a:rPr lang="en-US" dirty="0" smtClean="0"/>
              <a:t>Worked a lot on Google+ (esp. circles &amp; sharing)</a:t>
            </a:r>
          </a:p>
          <a:p>
            <a:pPr lvl="1"/>
            <a:r>
              <a:rPr lang="en-US" dirty="0" smtClean="0"/>
              <a:t>Also worked on Webfinger, Portable Contacts, Social Graph API, Buzz APIs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Former CTO of Plaxo (and first employee, joined 2002)</a:t>
            </a:r>
          </a:p>
          <a:p>
            <a:endParaRPr lang="en-US" dirty="0"/>
          </a:p>
          <a:p>
            <a:r>
              <a:rPr lang="en-US" dirty="0" smtClean="0"/>
              <a:t>Long-time advocate and early adopter of Open Social Web</a:t>
            </a:r>
          </a:p>
          <a:p>
            <a:pPr lvl="1"/>
            <a:r>
              <a:rPr lang="en-US" dirty="0" smtClean="0"/>
              <a:t>Bill of rights (opensocialweb.org)</a:t>
            </a:r>
          </a:p>
          <a:p>
            <a:pPr lvl="1"/>
            <a:r>
              <a:rPr lang="en-US" dirty="0" smtClean="0"/>
              <a:t>Plaxo as early mainstream OpenID relying party</a:t>
            </a:r>
          </a:p>
          <a:p>
            <a:pPr lvl="1"/>
            <a:r>
              <a:rPr lang="en-US" dirty="0" smtClean="0"/>
              <a:t>OpenID / OAuth hybrid spec</a:t>
            </a:r>
          </a:p>
          <a:p>
            <a:pPr lvl="1"/>
            <a:r>
              <a:rPr lang="en-US" dirty="0" smtClean="0"/>
              <a:t>Portable Contacts spec</a:t>
            </a:r>
          </a:p>
          <a:p>
            <a:pPr lvl="1"/>
            <a:r>
              <a:rPr lang="en-US" dirty="0" smtClean="0"/>
              <a:t>Former board member, OpenID Foundation</a:t>
            </a:r>
          </a:p>
          <a:p>
            <a:pPr lvl="1"/>
            <a:r>
              <a:rPr lang="en-US" dirty="0" smtClean="0"/>
              <a:t>Former board member, OpenSocial Foundation</a:t>
            </a:r>
          </a:p>
          <a:p>
            <a:endParaRPr lang="en-US" dirty="0"/>
          </a:p>
        </p:txBody>
      </p:sp>
      <p:pic>
        <p:nvPicPr>
          <p:cNvPr id="8197" name="Picture 5" descr="http://farm3.static.flickr.com/2576/4195826650_bc0a7d707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35400" y="7010400"/>
            <a:ext cx="7093691" cy="472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1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1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19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19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/>
          </p:cNvPicPr>
          <p:nvPr/>
        </p:nvPicPr>
        <p:blipFill>
          <a:blip r:embed="rId2" cstate="print"/>
          <a:srcRect t="16512"/>
          <a:stretch>
            <a:fillRect/>
          </a:stretch>
        </p:blipFill>
        <p:spPr bwMode="auto">
          <a:xfrm>
            <a:off x="0" y="-1"/>
            <a:ext cx="24384000" cy="12158133"/>
          </a:xfrm>
          <a:prstGeom prst="rect">
            <a:avLst/>
          </a:prstGeom>
          <a:noFill/>
          <a:ln w="25400">
            <a:noFill/>
            <a:prstDash val="solid"/>
            <a:miter lim="800000"/>
            <a:headEnd/>
            <a:tailEnd/>
          </a:ln>
        </p:spPr>
      </p:pic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12496800"/>
            <a:ext cx="16154400" cy="1219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So near and yet so far…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/>
          </p:cNvPicPr>
          <p:nvPr/>
        </p:nvPicPr>
        <p:blipFill>
          <a:blip r:embed="rId2" cstate="print"/>
          <a:srcRect t="16512"/>
          <a:stretch>
            <a:fillRect/>
          </a:stretch>
        </p:blipFill>
        <p:spPr bwMode="auto">
          <a:xfrm>
            <a:off x="-1" y="0"/>
            <a:ext cx="24299097" cy="12115800"/>
          </a:xfrm>
          <a:prstGeom prst="rect">
            <a:avLst/>
          </a:prstGeom>
          <a:noFill/>
          <a:ln w="25400">
            <a:noFill/>
            <a:prstDash val="solid"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12496800"/>
            <a:ext cx="16154400" cy="1219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So near and yet so far…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www.thewwwblog.com/wp-content/uploads/2011/04/google-goggles-iphone-login-gmail-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457200"/>
            <a:ext cx="7670800" cy="11506200"/>
          </a:xfrm>
          <a:prstGeom prst="rect">
            <a:avLst/>
          </a:prstGeom>
          <a:noFill/>
        </p:spPr>
      </p:pic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12496800"/>
            <a:ext cx="16154400" cy="1219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How do I sign in with my Yahoo! account here?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farm4.static.flickr.com/3201/5815187699_2381f4c6ec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43711">
            <a:off x="908643" y="1195964"/>
            <a:ext cx="8305800" cy="7934326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40964" name="Picture 4" descr="http://farm6.static.flickr.com/5188/5781708573_c939883e76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47064">
            <a:off x="5937843" y="2438400"/>
            <a:ext cx="9753600" cy="94202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6" name="Picture 6" descr="http://farm6.static.flickr.com/5276/5837640669_569dd1749c_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21221">
            <a:off x="11652843" y="759448"/>
            <a:ext cx="9610725" cy="78771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8" name="Picture 8" descr="http://farm4.static.flickr.com/3502/5719199195_4595637c4d_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14522">
            <a:off x="18853232" y="6190115"/>
            <a:ext cx="4286250" cy="432435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12496800"/>
            <a:ext cx="16154400" cy="1219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Sign-up forms stubbornly refuse to die.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/>
          </p:cNvPicPr>
          <p:nvPr/>
        </p:nvPicPr>
        <p:blipFill>
          <a:blip r:embed="rId3" cstate="print"/>
          <a:srcRect l="125" t="10000" r="1813" b="5349"/>
          <a:stretch>
            <a:fillRect/>
          </a:stretch>
        </p:blipFill>
        <p:spPr bwMode="auto">
          <a:xfrm>
            <a:off x="0" y="0"/>
            <a:ext cx="24387614" cy="12573000"/>
          </a:xfrm>
          <a:prstGeom prst="rect">
            <a:avLst/>
          </a:prstGeom>
          <a:noFill/>
          <a:ln w="25400">
            <a:noFill/>
            <a:prstDash val="solid"/>
            <a:miter lim="800000"/>
            <a:headEnd/>
            <a:tailEnd/>
          </a:ln>
        </p:spPr>
      </p:pic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12496800"/>
            <a:ext cx="16154400" cy="1219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Hmm, which account did I use last time?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Instant Name Sear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381000"/>
            <a:ext cx="16459200" cy="11743362"/>
          </a:xfrm>
          <a:prstGeom prst="rect">
            <a:avLst/>
          </a:prstGeom>
          <a:noFill/>
        </p:spPr>
      </p:pic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12496800"/>
            <a:ext cx="16154400" cy="1219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Fresh companies bring fresh ideas.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/>
          </p:cNvPicPr>
          <p:nvPr/>
        </p:nvPicPr>
        <p:blipFill>
          <a:blip r:embed="rId2" cstate="print"/>
          <a:srcRect l="12778" t="14651" r="32222" b="11860"/>
          <a:stretch>
            <a:fillRect/>
          </a:stretch>
        </p:blipFill>
        <p:spPr bwMode="auto">
          <a:xfrm>
            <a:off x="5268893" y="0"/>
            <a:ext cx="13846215" cy="11049000"/>
          </a:xfrm>
          <a:prstGeom prst="rect">
            <a:avLst/>
          </a:prstGeom>
          <a:noFill/>
          <a:ln w="25400">
            <a:noFill/>
            <a:prstDash val="solid"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838846" y="11296471"/>
            <a:ext cx="2070630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latin typeface="Courier New" pitchFamily="49" charset="0"/>
                <a:cs typeface="Courier New" pitchFamily="49" charset="0"/>
              </a:rPr>
              <a:t>code.google.com/</a:t>
            </a:r>
            <a:r>
              <a:rPr lang="en-US" sz="7200" b="1" dirty="0" err="1" smtClean="0">
                <a:latin typeface="Courier New" pitchFamily="49" charset="0"/>
                <a:cs typeface="Courier New" pitchFamily="49" charset="0"/>
              </a:rPr>
              <a:t>apis</a:t>
            </a:r>
            <a:r>
              <a:rPr lang="en-US" sz="7200" b="1" dirty="0" smtClean="0">
                <a:latin typeface="Courier New" pitchFamily="49" charset="0"/>
                <a:cs typeface="Courier New" pitchFamily="49" charset="0"/>
              </a:rPr>
              <a:t>/</a:t>
            </a:r>
            <a:r>
              <a:rPr lang="en-US" sz="7200" b="1" dirty="0" err="1" smtClean="0">
                <a:latin typeface="Courier New" pitchFamily="49" charset="0"/>
                <a:cs typeface="Courier New" pitchFamily="49" charset="0"/>
              </a:rPr>
              <a:t>identitytoolkit</a:t>
            </a:r>
            <a:endParaRPr lang="en-US" sz="72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12496800"/>
            <a:ext cx="16535400" cy="1219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Google is making account UI more visual…and open!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/>
          </p:cNvPicPr>
          <p:nvPr/>
        </p:nvPicPr>
        <p:blipFill>
          <a:blip r:embed="rId2" cstate="print"/>
          <a:srcRect l="15556" t="26744" r="41111" b="10869"/>
          <a:stretch>
            <a:fillRect/>
          </a:stretch>
        </p:blipFill>
        <p:spPr bwMode="auto">
          <a:xfrm>
            <a:off x="5867400" y="1011114"/>
            <a:ext cx="12649200" cy="10876086"/>
          </a:xfrm>
          <a:prstGeom prst="rect">
            <a:avLst/>
          </a:prstGeom>
          <a:noFill/>
          <a:ln w="25400">
            <a:noFill/>
            <a:prstDash val="solid"/>
            <a:miter lim="800000"/>
            <a:headEnd/>
            <a:tailEnd/>
          </a:ln>
        </p:spPr>
      </p:pic>
      <p:pic>
        <p:nvPicPr>
          <p:cNvPr id="78852" name="Picture 4" descr="http://openidconnect.com/static/openid_connec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86788" y="161925"/>
            <a:ext cx="7210425" cy="1514475"/>
          </a:xfrm>
          <a:prstGeom prst="rect">
            <a:avLst/>
          </a:prstGeom>
          <a:noFill/>
        </p:spPr>
      </p:pic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12496800"/>
            <a:ext cx="16154400" cy="1219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The future: Re-building OpenID on top of OAuth 2.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posterous.com/getfile/files.posterous.com/vizcab/rQccltFE2O7pfeAJffQzxVMMEsLaXFPmmzTOYdXLh3POnGQNr9ZT3nONHfup/portable_contacts.jpg.scaled.1000.jpg"/>
          <p:cNvPicPr>
            <a:picLocks noChangeAspect="1" noChangeArrowheads="1"/>
          </p:cNvPicPr>
          <p:nvPr/>
        </p:nvPicPr>
        <p:blipFill>
          <a:blip r:embed="rId3" cstate="print"/>
          <a:srcRect t="3871"/>
          <a:stretch>
            <a:fillRect/>
          </a:stretch>
        </p:blipFill>
        <p:spPr bwMode="auto">
          <a:xfrm>
            <a:off x="4345631" y="609600"/>
            <a:ext cx="15692738" cy="11887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553277" y="11125200"/>
            <a:ext cx="112774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latin typeface="Courier New" pitchFamily="49" charset="0"/>
                <a:cs typeface="Courier New" pitchFamily="49" charset="0"/>
              </a:rPr>
              <a:t>PortableContacts.net</a:t>
            </a:r>
            <a:endParaRPr lang="en-US" sz="7200" b="1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58371" name="Picture 3"/>
          <p:cNvPicPr>
            <a:picLocks noChangeAspect="1"/>
          </p:cNvPicPr>
          <p:nvPr/>
        </p:nvPicPr>
        <p:blipFill>
          <a:blip r:embed="rId4" cstate="print"/>
          <a:srcRect t="10930" r="71127" b="52213"/>
          <a:stretch>
            <a:fillRect/>
          </a:stretch>
        </p:blipFill>
        <p:spPr bwMode="auto">
          <a:xfrm>
            <a:off x="533400" y="5486400"/>
            <a:ext cx="7696200" cy="5867400"/>
          </a:xfrm>
          <a:prstGeom prst="rect">
            <a:avLst/>
          </a:prstGeom>
          <a:noFill/>
          <a:ln w="25400">
            <a:solidFill>
              <a:schemeClr val="tx1"/>
            </a:solidFill>
            <a:prstDash val="solid"/>
            <a:miter lim="800000"/>
            <a:headEnd/>
            <a:tailEnd/>
          </a:ln>
        </p:spPr>
      </p:pic>
      <p:pic>
        <p:nvPicPr>
          <p:cNvPr id="58372" name="Picture 4"/>
          <p:cNvPicPr>
            <a:picLocks noChangeAspect="1"/>
          </p:cNvPicPr>
          <p:nvPr/>
        </p:nvPicPr>
        <p:blipFill>
          <a:blip r:embed="rId5" cstate="print"/>
          <a:srcRect t="10000" r="68333" b="42558"/>
          <a:stretch>
            <a:fillRect/>
          </a:stretch>
        </p:blipFill>
        <p:spPr bwMode="auto">
          <a:xfrm>
            <a:off x="17068800" y="5410200"/>
            <a:ext cx="6728012" cy="6019800"/>
          </a:xfrm>
          <a:prstGeom prst="rect">
            <a:avLst/>
          </a:prstGeom>
          <a:noFill/>
          <a:ln w="25400">
            <a:solidFill>
              <a:schemeClr val="tx1"/>
            </a:solidFill>
            <a:prstDash val="solid"/>
            <a:miter lim="800000"/>
            <a:headEnd/>
            <a:tailEnd/>
          </a:ln>
        </p:spPr>
      </p:pic>
      <p:pic>
        <p:nvPicPr>
          <p:cNvPr id="58374" name="Picture 6" descr="http://code.google.com/apis/opensocial/images/opensocia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53600" y="5486400"/>
            <a:ext cx="5791200" cy="5791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12496800"/>
            <a:ext cx="16154400" cy="1219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Why are contact APIs like snowflakes?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/>
          </p:cNvPicPr>
          <p:nvPr/>
        </p:nvPicPr>
        <p:blipFill>
          <a:blip r:embed="rId2" cstate="print"/>
          <a:srcRect l="16683" t="10000" r="44188" b="16692"/>
          <a:stretch>
            <a:fillRect/>
          </a:stretch>
        </p:blipFill>
        <p:spPr bwMode="auto">
          <a:xfrm>
            <a:off x="6607492" y="-1"/>
            <a:ext cx="11169016" cy="12496801"/>
          </a:xfrm>
          <a:prstGeom prst="rect">
            <a:avLst/>
          </a:prstGeom>
          <a:noFill/>
          <a:ln w="25400">
            <a:noFill/>
            <a:prstDash val="solid"/>
            <a:miter lim="800000"/>
            <a:headEnd/>
            <a:tailEnd/>
          </a:ln>
        </p:spPr>
      </p:pic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12496800"/>
            <a:ext cx="16154400" cy="1219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We fixed password-scraping, but not much else.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5400" dirty="0" smtClean="0"/>
              <a:t>The obligatory disclaimer:</a:t>
            </a:r>
            <a:br>
              <a:rPr lang="en-US" sz="5400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7200" dirty="0" smtClean="0"/>
              <a:t>These are my personal views, not Google’s!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://www.blogbypass.com/wp-content/uploads/2008/04/keep_off_the_grass.jpg"/>
          <p:cNvPicPr>
            <a:picLocks noChangeAspect="1" noChangeArrowheads="1"/>
          </p:cNvPicPr>
          <p:nvPr/>
        </p:nvPicPr>
        <p:blipFill>
          <a:blip r:embed="rId3" cstate="print"/>
          <a:srcRect t="11667" b="20000"/>
          <a:stretch>
            <a:fillRect/>
          </a:stretch>
        </p:blipFill>
        <p:spPr bwMode="auto">
          <a:xfrm>
            <a:off x="0" y="0"/>
            <a:ext cx="24384000" cy="12496800"/>
          </a:xfrm>
          <a:prstGeom prst="rect">
            <a:avLst/>
          </a:prstGeom>
          <a:noFill/>
        </p:spPr>
      </p:pic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12496800"/>
            <a:ext cx="16154400" cy="1219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Open protocols only work if businesses let them!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154400" y="4330273"/>
            <a:ext cx="5620449" cy="450892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1200000" lon="0" rev="0"/>
              </a:camera>
              <a:lightRig rig="threePt" dir="t"/>
            </a:scene3d>
          </a:bodyPr>
          <a:lstStyle/>
          <a:p>
            <a:r>
              <a:rPr lang="en-US" sz="14400" b="1" dirty="0" smtClean="0">
                <a:effectLst>
                  <a:outerShdw blurRad="50800" dist="190500" dir="8100000" algn="tr" rotWithShape="0">
                    <a:prstClr val="black">
                      <a:alpha val="40000"/>
                    </a:prstClr>
                  </a:outerShdw>
                </a:effectLst>
              </a:rPr>
              <a:t>“</a:t>
            </a:r>
            <a:r>
              <a:rPr lang="en-US" sz="28700" b="1" dirty="0" smtClean="0">
                <a:effectLst>
                  <a:outerShdw blurRad="50800" dist="190500" dir="8100000" algn="tr" rotWithShape="0">
                    <a:prstClr val="black">
                      <a:alpha val="40000"/>
                    </a:prstClr>
                  </a:outerShdw>
                </a:effectLst>
              </a:rPr>
              <a:t>@</a:t>
            </a:r>
            <a:r>
              <a:rPr lang="en-US" sz="14400" b="1" dirty="0" smtClean="0">
                <a:effectLst>
                  <a:outerShdw blurRad="50800" dist="190500" dir="8100000" algn="tr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14400" b="1" dirty="0">
              <a:effectLst>
                <a:outerShdw blurRad="50800" dist="1905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24384000" cy="124968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Sans" pitchFamily="1" charset="0"/>
              <a:ea typeface="ヒラギノ角ゴ ProN W3" pitchFamily="1" charset="-128"/>
              <a:sym typeface="GillSans" pitchFamily="1" charset="0"/>
            </a:endParaRPr>
          </a:p>
        </p:txBody>
      </p:sp>
      <p:pic>
        <p:nvPicPr>
          <p:cNvPr id="54274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0"/>
            <a:ext cx="19964400" cy="12477750"/>
          </a:xfrm>
          <a:prstGeom prst="rect">
            <a:avLst/>
          </a:prstGeom>
          <a:noFill/>
          <a:ln w="25400">
            <a:noFill/>
            <a:prstDash val="solid"/>
            <a:miter lim="800000"/>
            <a:headEnd/>
            <a:tailEnd/>
          </a:ln>
        </p:spPr>
      </p:pic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12496800"/>
            <a:ext cx="16154400" cy="1219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What happened to “bridging the islands”?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1.bp.blogspot.com/_oFv_yOuTuXU/S9ehaUFuA7I/AAAAAAAADLc/aCiAiba-DrA/s1600/statusn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1276" y="457200"/>
            <a:ext cx="17141449" cy="115062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/>
          </p:cNvPicPr>
          <p:nvPr/>
        </p:nvPicPr>
        <p:blipFill>
          <a:blip r:embed="rId2" cstate="print"/>
          <a:srcRect l="1667" t="10000" r="2778" b="2558"/>
          <a:stretch>
            <a:fillRect/>
          </a:stretch>
        </p:blipFill>
        <p:spPr bwMode="auto">
          <a:xfrm>
            <a:off x="2013626" y="685800"/>
            <a:ext cx="20356749" cy="11125200"/>
          </a:xfrm>
          <a:prstGeom prst="rect">
            <a:avLst/>
          </a:prstGeom>
          <a:noFill/>
          <a:ln w="25400">
            <a:noFill/>
            <a:prstDash val="solid"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www.webmonkey.com/wp-content/uploads/2010/06/Cliqset_sear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381000"/>
            <a:ext cx="14935200" cy="1174996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/>
          </p:cNvPicPr>
          <p:nvPr/>
        </p:nvPicPr>
        <p:blipFill>
          <a:blip r:embed="rId2" cstate="print"/>
          <a:srcRect b="3778"/>
          <a:stretch>
            <a:fillRect/>
          </a:stretch>
        </p:blipFill>
        <p:spPr bwMode="auto">
          <a:xfrm>
            <a:off x="1828800" y="-1"/>
            <a:ext cx="20726400" cy="12464627"/>
          </a:xfrm>
          <a:prstGeom prst="rect">
            <a:avLst/>
          </a:prstGeom>
          <a:noFill/>
          <a:ln w="25400">
            <a:noFill/>
            <a:prstDash val="solid"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12496800"/>
            <a:ext cx="16154400" cy="1219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The technology is ahead of the market.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/>
          </p:cNvPicPr>
          <p:nvPr/>
        </p:nvPicPr>
        <p:blipFill>
          <a:blip r:embed="rId3" cstate="print"/>
          <a:srcRect b="4666"/>
          <a:stretch>
            <a:fillRect/>
          </a:stretch>
        </p:blipFill>
        <p:spPr bwMode="auto">
          <a:xfrm>
            <a:off x="2095500" y="236537"/>
            <a:ext cx="20193000" cy="12031663"/>
          </a:xfrm>
          <a:prstGeom prst="rect">
            <a:avLst/>
          </a:prstGeom>
          <a:noFill/>
          <a:ln w="25400">
            <a:noFill/>
            <a:prstDash val="solid"/>
            <a:miter lim="800000"/>
            <a:headEnd/>
            <a:tailEnd/>
          </a:ln>
        </p:spPr>
      </p:pic>
      <p:pic>
        <p:nvPicPr>
          <p:cNvPr id="77828" name="Picture 4" descr="http://upload.wikimedia.org/wikipedia/commons/9/95/Google%2B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2743200"/>
            <a:ext cx="4191000" cy="1270000"/>
          </a:xfrm>
          <a:prstGeom prst="rect">
            <a:avLst/>
          </a:prstGeom>
          <a:noFill/>
        </p:spPr>
      </p:pic>
      <p:pic>
        <p:nvPicPr>
          <p:cNvPr id="77830" name="Picture 6" descr="http://neny.wish.org/wp-content/blogs/102/uploads/facebook-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77200" y="1752600"/>
            <a:ext cx="4114800" cy="1547069"/>
          </a:xfrm>
          <a:prstGeom prst="rect">
            <a:avLst/>
          </a:prstGeom>
          <a:noFill/>
        </p:spPr>
      </p:pic>
      <p:pic>
        <p:nvPicPr>
          <p:cNvPr id="5" name="Picture 4" descr="http://upload.wikimedia.org/wikipedia/commons/9/95/Google%2B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25400" y="2667000"/>
            <a:ext cx="4191000" cy="1270000"/>
          </a:xfrm>
          <a:prstGeom prst="rect">
            <a:avLst/>
          </a:prstGeom>
          <a:noFill/>
        </p:spPr>
      </p:pic>
      <p:pic>
        <p:nvPicPr>
          <p:cNvPr id="77832" name="Picture 8" descr="http://mitracreative.com/blog/wp-content/uploads/2009/12/comcast_logo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535400" y="2971800"/>
            <a:ext cx="4495800" cy="1319687"/>
          </a:xfrm>
          <a:prstGeom prst="rect">
            <a:avLst/>
          </a:prstGeom>
          <a:noFill/>
        </p:spPr>
      </p:pic>
      <p:pic>
        <p:nvPicPr>
          <p:cNvPr id="77834" name="Picture 10" descr="http://paidcontent.org/images/editorial/_original/tunerfish-identity2-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526000" y="1600200"/>
            <a:ext cx="2590798" cy="2590800"/>
          </a:xfrm>
          <a:prstGeom prst="rect">
            <a:avLst/>
          </a:prstGeom>
          <a:noFill/>
        </p:spPr>
      </p:pic>
      <p:pic>
        <p:nvPicPr>
          <p:cNvPr id="77836" name="Picture 12" descr="http://www.crunchbase.com/assets/images/resized/0001/7901/17901v1-max-250x25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7400" y="7772400"/>
            <a:ext cx="3276600" cy="33421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7838" name="Picture 14" descr="http://a3.twimg.com/profile_images/1204452347/head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439400" y="6934200"/>
            <a:ext cx="3114675" cy="45148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7840" name="Picture 16" descr="http://datingsymbol.com/wp-content/uploads/2011/06/yahoo-logo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86400" y="5486400"/>
            <a:ext cx="4038600" cy="2827021"/>
          </a:xfrm>
          <a:prstGeom prst="rect">
            <a:avLst/>
          </a:prstGeom>
          <a:noFill/>
        </p:spPr>
      </p:pic>
      <p:pic>
        <p:nvPicPr>
          <p:cNvPr id="77842" name="Picture 18" descr="http://virtualization.com/wp-content/uploads/2008/05/vmware1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29800" y="5105400"/>
            <a:ext cx="4076940" cy="1600200"/>
          </a:xfrm>
          <a:prstGeom prst="rect">
            <a:avLst/>
          </a:prstGeom>
          <a:noFill/>
        </p:spPr>
      </p:pic>
      <p:pic>
        <p:nvPicPr>
          <p:cNvPr id="77844" name="Picture 20" descr="https://lh5.googleusercontent.com/-ICsq7-JiZvc/AAAAAAAAAAI/AAAAAAAAABs/3M3_FSzKCgU/photo.jpg?sz=20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087600" y="7543800"/>
            <a:ext cx="3429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 descr="http://upload.wikimedia.org/wikipedia/commons/9/95/Google%2B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630400" y="5638800"/>
            <a:ext cx="4191000" cy="1270000"/>
          </a:xfrm>
          <a:prstGeom prst="rect">
            <a:avLst/>
          </a:prstGeom>
          <a:noFill/>
        </p:spPr>
      </p:pic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12496800"/>
            <a:ext cx="16154400" cy="1219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Have we “sold out”?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7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7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78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78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7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7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7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/>
          </p:cNvPicPr>
          <p:nvPr/>
        </p:nvPicPr>
        <p:blipFill>
          <a:blip r:embed="rId3" cstate="print"/>
          <a:srcRect l="15556" t="10000" r="43889" b="14651"/>
          <a:stretch>
            <a:fillRect/>
          </a:stretch>
        </p:blipFill>
        <p:spPr bwMode="auto">
          <a:xfrm>
            <a:off x="7048500" y="457200"/>
            <a:ext cx="10287000" cy="11414342"/>
          </a:xfrm>
          <a:prstGeom prst="rect">
            <a:avLst/>
          </a:prstGeom>
          <a:noFill/>
          <a:ln w="25400">
            <a:noFill/>
            <a:prstDash val="solid"/>
            <a:miter lim="800000"/>
            <a:headEnd/>
            <a:tailEnd/>
          </a:ln>
        </p:spPr>
      </p:pic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12496800"/>
            <a:ext cx="16154400" cy="1219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Fixing “If the big guys don’t do it, why should we?”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www.search-internetmarketing.com/wp-content/plugins/wp-o-matic/cache/442e3_20100421-e725qt6fxjgkwiughiy5pthac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0"/>
            <a:ext cx="23622000" cy="12475694"/>
          </a:xfrm>
          <a:prstGeom prst="rect">
            <a:avLst/>
          </a:prstGeom>
          <a:noFill/>
        </p:spPr>
      </p:pic>
      <p:pic>
        <p:nvPicPr>
          <p:cNvPr id="80900" name="Picture 4" descr="http://blog.gigya.com/wp-content/uploads/2010/04/f8-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0363200"/>
            <a:ext cx="1981200" cy="1981200"/>
          </a:xfrm>
          <a:prstGeom prst="rect">
            <a:avLst/>
          </a:prstGeom>
          <a:noFill/>
        </p:spPr>
      </p:pic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12496800"/>
            <a:ext cx="16154400" cy="1219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Facebook became a champion of OAuth.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/>
          </p:cNvPicPr>
          <p:nvPr/>
        </p:nvPicPr>
        <p:blipFill>
          <a:blip r:embed="rId2" cstate="print"/>
          <a:srcRect t="10000" r="1667"/>
          <a:stretch>
            <a:fillRect/>
          </a:stretch>
        </p:blipFill>
        <p:spPr bwMode="auto">
          <a:xfrm>
            <a:off x="760818" y="0"/>
            <a:ext cx="22862364" cy="12496800"/>
          </a:xfrm>
          <a:prstGeom prst="rect">
            <a:avLst/>
          </a:prstGeom>
          <a:noFill/>
          <a:ln w="25400">
            <a:noFill/>
            <a:prstDash val="solid"/>
            <a:miter lim="800000"/>
            <a:headEnd/>
            <a:tailEnd/>
          </a:ln>
        </p:spPr>
      </p:pic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12496800"/>
            <a:ext cx="16154400" cy="1219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Will Google+ be more than “YASN”?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sz="7200" dirty="0" smtClean="0"/>
          </a:p>
          <a:p>
            <a:pPr algn="ctr">
              <a:buNone/>
            </a:pPr>
            <a:r>
              <a:rPr lang="en-US" sz="7200" i="1" dirty="0" smtClean="0"/>
              <a:t>Is the social web actually opening up?</a:t>
            </a:r>
          </a:p>
          <a:p>
            <a:pPr algn="ctr">
              <a:buNone/>
            </a:pPr>
            <a:endParaRPr lang="en-US" sz="7200" i="1" dirty="0"/>
          </a:p>
          <a:p>
            <a:pPr algn="ctr">
              <a:buNone/>
            </a:pPr>
            <a:r>
              <a:rPr lang="en-US" sz="7200" i="1" dirty="0" smtClean="0"/>
              <a:t>Is open web tech getting more useful &amp; user-friendly?</a:t>
            </a:r>
          </a:p>
          <a:p>
            <a:pPr algn="ctr">
              <a:buNone/>
            </a:pPr>
            <a:endParaRPr lang="en-US" sz="7200" i="1" dirty="0"/>
          </a:p>
          <a:p>
            <a:pPr algn="ctr">
              <a:buNone/>
            </a:pPr>
            <a:r>
              <a:rPr lang="en-US" sz="7200" i="1" dirty="0" smtClean="0"/>
              <a:t>Have open web proponents “sold out” to big companies?</a:t>
            </a:r>
          </a:p>
          <a:p>
            <a:pPr algn="ctr">
              <a:buNone/>
            </a:pPr>
            <a:endParaRPr lang="en-US" sz="7200" dirty="0"/>
          </a:p>
          <a:p>
            <a:pPr algn="ctr">
              <a:buNone/>
            </a:pPr>
            <a:r>
              <a:rPr lang="en-US" sz="4800" dirty="0" smtClean="0"/>
              <a:t>Hint: “yes and no…”</a:t>
            </a:r>
            <a:endParaRPr lang="en-US" sz="4800" dirty="0"/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/>
          </p:cNvPicPr>
          <p:nvPr/>
        </p:nvPicPr>
        <p:blipFill>
          <a:blip r:embed="rId3" cstate="print"/>
          <a:srcRect t="10000" b="4709"/>
          <a:stretch>
            <a:fillRect/>
          </a:stretch>
        </p:blipFill>
        <p:spPr bwMode="auto">
          <a:xfrm>
            <a:off x="0" y="76200"/>
            <a:ext cx="24384000" cy="12420600"/>
          </a:xfrm>
          <a:prstGeom prst="rect">
            <a:avLst/>
          </a:prstGeom>
          <a:noFill/>
          <a:ln w="25400">
            <a:noFill/>
            <a:prstDash val="solid"/>
            <a:miter lim="800000"/>
            <a:headEnd/>
            <a:tailEnd/>
          </a:ln>
        </p:spPr>
      </p:pic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12496800"/>
            <a:ext cx="16154400" cy="1219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Circles are “federation-friendly” by design.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/>
          </p:cNvPicPr>
          <p:nvPr/>
        </p:nvPicPr>
        <p:blipFill>
          <a:blip r:embed="rId3" cstate="print"/>
          <a:srcRect t="10000" b="4709"/>
          <a:stretch>
            <a:fillRect/>
          </a:stretch>
        </p:blipFill>
        <p:spPr bwMode="auto">
          <a:xfrm>
            <a:off x="0" y="76200"/>
            <a:ext cx="24384000" cy="12420600"/>
          </a:xfrm>
          <a:prstGeom prst="rect">
            <a:avLst/>
          </a:prstGeom>
          <a:noFill/>
          <a:ln w="25400">
            <a:noFill/>
            <a:prstDash val="solid"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6248400" y="7086600"/>
            <a:ext cx="4724400" cy="3409954"/>
            <a:chOff x="6248400" y="7086600"/>
            <a:chExt cx="4724400" cy="3409954"/>
          </a:xfrm>
        </p:grpSpPr>
        <p:pic>
          <p:nvPicPr>
            <p:cNvPr id="5" name="Picture 2" descr="http://1.bp.blogspot.com/_OroNfSICBo4/SNAQHo8s9RI/AAAAAAAAAvc/FZvIQpwW-0o/s400/Growing+the+pie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1676" r="65040"/>
            <a:stretch>
              <a:fillRect/>
            </a:stretch>
          </p:blipFill>
          <p:spPr bwMode="auto">
            <a:xfrm>
              <a:off x="6248400" y="7696200"/>
              <a:ext cx="4267200" cy="2800354"/>
            </a:xfrm>
            <a:prstGeom prst="rect">
              <a:avLst/>
            </a:prstGeom>
            <a:noFill/>
          </p:spPr>
        </p:pic>
        <p:sp>
          <p:nvSpPr>
            <p:cNvPr id="6" name="Isosceles Triangle 5"/>
            <p:cNvSpPr/>
            <p:nvPr/>
          </p:nvSpPr>
          <p:spPr bwMode="auto">
            <a:xfrm rot="2283762">
              <a:off x="9753600" y="7086600"/>
              <a:ext cx="1219200" cy="1066800"/>
            </a:xfrm>
            <a:prstGeom prst="triangl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Sans" pitchFamily="1" charset="0"/>
                <a:ea typeface="ヒラギノ角ゴ ProN W3" pitchFamily="1" charset="-128"/>
                <a:sym typeface="GillSans" pitchFamily="1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2" cstate="print"/>
          <a:srcRect t="10000" b="4709"/>
          <a:stretch>
            <a:fillRect/>
          </a:stretch>
        </p:blipFill>
        <p:spPr bwMode="auto">
          <a:xfrm>
            <a:off x="0" y="76200"/>
            <a:ext cx="24384000" cy="12420600"/>
          </a:xfrm>
          <a:prstGeom prst="rect">
            <a:avLst/>
          </a:prstGeom>
          <a:noFill/>
          <a:ln w="25400">
            <a:noFill/>
            <a:prstDash val="solid"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 bwMode="auto">
          <a:xfrm>
            <a:off x="0" y="0"/>
            <a:ext cx="24384000" cy="12573000"/>
          </a:xfrm>
          <a:prstGeom prst="rect">
            <a:avLst/>
          </a:prstGeom>
          <a:solidFill>
            <a:srgbClr val="FFFFFF">
              <a:alpha val="75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Sans" pitchFamily="1" charset="0"/>
              <a:ea typeface="ヒラギノ角ゴ ProN W3" pitchFamily="1" charset="-128"/>
              <a:sym typeface="GillSans" pitchFamily="1" charset="0"/>
            </a:endParaRPr>
          </a:p>
        </p:txBody>
      </p:sp>
      <p:pic>
        <p:nvPicPr>
          <p:cNvPr id="95234" name="Picture 2" descr="http://1.bp.blogspot.com/_OroNfSICBo4/SNAQHo8s9RI/AAAAAAAAAvc/FZvIQpwW-0o/s400/Growing+the+pi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48400" y="609600"/>
            <a:ext cx="12206112" cy="9886954"/>
          </a:xfrm>
          <a:prstGeom prst="rect">
            <a:avLst/>
          </a:prstGeom>
          <a:noFill/>
        </p:spPr>
      </p:pic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12496800"/>
            <a:ext cx="16154400" cy="1219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Reminder: The social web is not a “zero-sum” game.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sz="7200" dirty="0" smtClean="0"/>
          </a:p>
          <a:p>
            <a:pPr algn="ctr">
              <a:buNone/>
            </a:pPr>
            <a:r>
              <a:rPr lang="en-US" sz="7200" i="1" dirty="0" smtClean="0"/>
              <a:t>Is the social web actually opening up?</a:t>
            </a:r>
          </a:p>
          <a:p>
            <a:pPr algn="ctr">
              <a:buNone/>
            </a:pPr>
            <a:endParaRPr lang="en-US" sz="7200" i="1" dirty="0"/>
          </a:p>
          <a:p>
            <a:pPr algn="ctr">
              <a:buNone/>
            </a:pPr>
            <a:r>
              <a:rPr lang="en-US" sz="7200" i="1" dirty="0" smtClean="0"/>
              <a:t>Is open web tech getting more useful &amp; user-friendly?</a:t>
            </a:r>
          </a:p>
          <a:p>
            <a:pPr algn="ctr">
              <a:buNone/>
            </a:pPr>
            <a:endParaRPr lang="en-US" sz="7200" i="1" dirty="0"/>
          </a:p>
          <a:p>
            <a:pPr algn="ctr">
              <a:buNone/>
            </a:pPr>
            <a:r>
              <a:rPr lang="en-US" sz="7200" i="1" dirty="0" smtClean="0"/>
              <a:t>Have open web proponents “sold out” to big companies?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sz="7200" dirty="0" smtClean="0"/>
          </a:p>
          <a:p>
            <a:pPr algn="ctr">
              <a:buNone/>
            </a:pPr>
            <a:r>
              <a:rPr lang="en-US" sz="7200" i="1" dirty="0" smtClean="0"/>
              <a:t>Is the social web actually opening up?</a:t>
            </a:r>
          </a:p>
          <a:p>
            <a:pPr algn="ctr">
              <a:buNone/>
            </a:pPr>
            <a:endParaRPr lang="en-US" sz="7200" i="1" dirty="0"/>
          </a:p>
          <a:p>
            <a:pPr algn="ctr">
              <a:buNone/>
            </a:pPr>
            <a:r>
              <a:rPr lang="en-US" sz="7200" i="1" dirty="0" smtClean="0"/>
              <a:t>Is open web tech getting more useful &amp; user-friendly?</a:t>
            </a:r>
          </a:p>
          <a:p>
            <a:pPr algn="ctr">
              <a:buNone/>
            </a:pPr>
            <a:endParaRPr lang="en-US" sz="7200" i="1" dirty="0"/>
          </a:p>
          <a:p>
            <a:pPr algn="ctr">
              <a:buNone/>
            </a:pPr>
            <a:r>
              <a:rPr lang="en-US" sz="7200" i="1" dirty="0" smtClean="0"/>
              <a:t>Have open web proponents “sold out” to big companies?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828800"/>
            <a:ext cx="24384000" cy="10064294"/>
          </a:xfrm>
          <a:prstGeom prst="rect">
            <a:avLst/>
          </a:prstGeom>
          <a:solidFill>
            <a:srgbClr val="FFFFFF">
              <a:alpha val="90000"/>
            </a:srgbClr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endParaRPr lang="en-US" sz="7200" i="1" dirty="0" smtClean="0">
              <a:solidFill>
                <a:schemeClr val="tx1"/>
              </a:solidFill>
            </a:endParaRPr>
          </a:p>
          <a:p>
            <a:pPr algn="ctr">
              <a:buNone/>
            </a:pPr>
            <a:endParaRPr lang="en-US" sz="7200" b="1" i="1" dirty="0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en-US" sz="7200" b="1" i="1" dirty="0" smtClean="0">
                <a:solidFill>
                  <a:schemeClr val="tx1"/>
                </a:solidFill>
              </a:rPr>
              <a:t>Answer: </a:t>
            </a:r>
            <a:br>
              <a:rPr lang="en-US" sz="7200" b="1" i="1" dirty="0" smtClean="0">
                <a:solidFill>
                  <a:schemeClr val="tx1"/>
                </a:solidFill>
              </a:rPr>
            </a:br>
            <a:endParaRPr lang="en-US" sz="7200" b="1" i="1" dirty="0" smtClean="0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en-US" sz="7200" b="1" i="1" dirty="0" smtClean="0">
                <a:solidFill>
                  <a:schemeClr val="tx1"/>
                </a:solidFill>
              </a:rPr>
              <a:t>We’re making solid progress.</a:t>
            </a:r>
          </a:p>
          <a:p>
            <a:pPr algn="ctr">
              <a:buNone/>
            </a:pPr>
            <a:r>
              <a:rPr lang="en-US" sz="7200" b="1" i="1" dirty="0" smtClean="0">
                <a:solidFill>
                  <a:schemeClr val="tx1"/>
                </a:solidFill>
              </a:rPr>
              <a:t>But we all need to keep pushing.</a:t>
            </a:r>
          </a:p>
          <a:p>
            <a:pPr algn="ctr">
              <a:buNone/>
            </a:pPr>
            <a:endParaRPr lang="en-US" sz="7200" b="1" i="1" dirty="0" smtClean="0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en-US" sz="7200" b="1" i="1" dirty="0" smtClean="0">
                <a:solidFill>
                  <a:srgbClr val="002060"/>
                </a:solidFill>
              </a:rPr>
              <a:t>The future is still ours to build.</a:t>
            </a:r>
            <a:endParaRPr lang="en-US" sz="7200" i="1" dirty="0">
              <a:solidFill>
                <a:srgbClr val="002060"/>
              </a:solidFill>
            </a:endParaRPr>
          </a:p>
          <a:p>
            <a:pPr algn="ctr">
              <a:buNone/>
            </a:pPr>
            <a:endParaRPr lang="en-US" sz="7200" b="1" i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http://futureoftheinternet.org/wp-content/uploads/2008/03/cov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49600" y="457200"/>
            <a:ext cx="8001000" cy="1156716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990600" y="4260850"/>
            <a:ext cx="14325600" cy="3206750"/>
          </a:xfrm>
        </p:spPr>
        <p:txBody>
          <a:bodyPr/>
          <a:lstStyle/>
          <a:p>
            <a:r>
              <a:rPr lang="en-US" dirty="0" smtClean="0"/>
              <a:t>If you want an open future, </a:t>
            </a:r>
            <a:br>
              <a:rPr lang="en-US" dirty="0" smtClean="0"/>
            </a:br>
            <a:r>
              <a:rPr lang="en-US" dirty="0" smtClean="0"/>
              <a:t>do something about it.</a:t>
            </a:r>
            <a:endParaRPr lang="en-US" dirty="0"/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7200" dirty="0" smtClean="0"/>
              <a:t>But first…a brief reminder: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endParaRPr lang="en-US" sz="7200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0"/>
            <a:ext cx="24384000" cy="124968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Sans" pitchFamily="1" charset="0"/>
              <a:ea typeface="ヒラギノ角ゴ ProN W3" pitchFamily="1" charset="-128"/>
              <a:sym typeface="GillSans" pitchFamily="1" charset="0"/>
            </a:endParaRPr>
          </a:p>
        </p:txBody>
      </p:sp>
      <p:pic>
        <p:nvPicPr>
          <p:cNvPr id="38914" name="Picture 2" descr="http://www.griterio.org/wp-content/uploads/2009/10/Porque-peleamos.JPG"/>
          <p:cNvPicPr>
            <a:picLocks noChangeAspect="1" noChangeArrowheads="1"/>
          </p:cNvPicPr>
          <p:nvPr/>
        </p:nvPicPr>
        <p:blipFill>
          <a:blip r:embed="rId2" cstate="print"/>
          <a:srcRect t="8904" b="15412"/>
          <a:stretch>
            <a:fillRect/>
          </a:stretch>
        </p:blipFill>
        <p:spPr bwMode="auto">
          <a:xfrm>
            <a:off x="6667500" y="533400"/>
            <a:ext cx="11049000" cy="11049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farm4.static.flickr.com/3201/5815187699_2381f4c6ec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43711">
            <a:off x="908643" y="1195964"/>
            <a:ext cx="8305800" cy="7934326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40964" name="Picture 4" descr="http://farm6.static.flickr.com/5188/5781708573_c939883e76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47064">
            <a:off x="5937843" y="2438400"/>
            <a:ext cx="9753600" cy="94202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6" name="Picture 6" descr="http://farm6.static.flickr.com/5276/5837640669_569dd1749c_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21221">
            <a:off x="11652843" y="759448"/>
            <a:ext cx="9610725" cy="78771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8" name="Picture 8" descr="http://farm4.static.flickr.com/3502/5719199195_4595637c4d_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14522">
            <a:off x="18853232" y="6190115"/>
            <a:ext cx="4286250" cy="432435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12496800"/>
            <a:ext cx="16383000" cy="1219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Why we fight: Trying new things should be easier!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farm4.static.flickr.com/3201/5815187699_2381f4c6ec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43711">
            <a:off x="908643" y="1195964"/>
            <a:ext cx="8305800" cy="7934326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40964" name="Picture 4" descr="http://farm6.static.flickr.com/5188/5781708573_c939883e76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47064">
            <a:off x="5937843" y="2438400"/>
            <a:ext cx="9753600" cy="94202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6" name="Picture 6" descr="http://farm6.static.flickr.com/5276/5837640669_569dd1749c_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21221">
            <a:off x="11652843" y="759448"/>
            <a:ext cx="9610725" cy="78771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8" name="Picture 8" descr="http://farm4.static.flickr.com/3502/5719199195_4595637c4d_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14522">
            <a:off x="18853232" y="6190115"/>
            <a:ext cx="4286250" cy="432435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 bwMode="auto">
          <a:xfrm>
            <a:off x="0" y="0"/>
            <a:ext cx="24384000" cy="12496800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Sans" pitchFamily="1" charset="0"/>
              <a:ea typeface="ヒラギノ角ゴ ProN W3" pitchFamily="1" charset="-128"/>
              <a:sym typeface="GillSans" pitchFamily="1" charset="0"/>
            </a:endParaRPr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6" cstate="print"/>
          <a:srcRect l="21539" t="12790" r="43192" b="81628"/>
          <a:stretch>
            <a:fillRect/>
          </a:stretch>
        </p:blipFill>
        <p:spPr bwMode="auto">
          <a:xfrm>
            <a:off x="2209800" y="5410200"/>
            <a:ext cx="20116800" cy="1903927"/>
          </a:xfrm>
          <a:prstGeom prst="rect">
            <a:avLst/>
          </a:prstGeom>
          <a:noFill/>
          <a:ln w="25400">
            <a:noFill/>
            <a:prstDash val="solid"/>
            <a:miter lim="800000"/>
            <a:headEnd/>
            <a:tailEnd/>
          </a:ln>
        </p:spPr>
      </p:pic>
      <p:pic>
        <p:nvPicPr>
          <p:cNvPr id="7" name="Picture 10"/>
          <p:cNvPicPr>
            <a:picLocks noChangeAspect="1"/>
          </p:cNvPicPr>
          <p:nvPr/>
        </p:nvPicPr>
        <p:blipFill>
          <a:blip r:embed="rId7" cstate="print"/>
          <a:srcRect l="34370" t="62713" r="35429" b="29535"/>
          <a:stretch>
            <a:fillRect/>
          </a:stretch>
        </p:blipFill>
        <p:spPr bwMode="auto">
          <a:xfrm>
            <a:off x="3581400" y="7086600"/>
            <a:ext cx="17373600" cy="2667000"/>
          </a:xfrm>
          <a:prstGeom prst="rect">
            <a:avLst/>
          </a:prstGeom>
          <a:noFill/>
          <a:ln w="25400">
            <a:noFill/>
            <a:prstDash val="solid"/>
            <a:miter lim="800000"/>
            <a:headEnd/>
            <a:tailEnd/>
          </a:ln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12496800"/>
            <a:ext cx="16383000" cy="1219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Why we fight: Trying new things should be easier!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/>
          </p:cNvPicPr>
          <p:nvPr/>
        </p:nvPicPr>
        <p:blipFill>
          <a:blip r:embed="rId3" cstate="print"/>
          <a:srcRect l="11057" t="11860" r="37204" b="2351"/>
          <a:stretch>
            <a:fillRect/>
          </a:stretch>
        </p:blipFill>
        <p:spPr bwMode="auto">
          <a:xfrm>
            <a:off x="6044588" y="0"/>
            <a:ext cx="12294824" cy="12192000"/>
          </a:xfrm>
          <a:prstGeom prst="rect">
            <a:avLst/>
          </a:prstGeom>
          <a:noFill/>
          <a:ln w="25400">
            <a:noFill/>
            <a:prstDash val="solid"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/>
          </p:cNvPicPr>
          <p:nvPr/>
        </p:nvPicPr>
        <p:blipFill>
          <a:blip r:embed="rId4" cstate="print"/>
          <a:srcRect l="16003" t="30211" r="36648" b="49865"/>
          <a:stretch>
            <a:fillRect/>
          </a:stretch>
        </p:blipFill>
        <p:spPr bwMode="auto">
          <a:xfrm>
            <a:off x="838200" y="7239000"/>
            <a:ext cx="11506200" cy="2895600"/>
          </a:xfrm>
          <a:prstGeom prst="rect">
            <a:avLst/>
          </a:prstGeom>
          <a:noFill/>
          <a:ln w="25400">
            <a:solidFill>
              <a:schemeClr val="tx1"/>
            </a:solidFill>
            <a:prstDash val="solid"/>
            <a:miter lim="800000"/>
            <a:headEnd/>
            <a:tailEnd/>
          </a:ln>
        </p:spPr>
      </p:pic>
      <p:pic>
        <p:nvPicPr>
          <p:cNvPr id="41989" name="Picture 5" descr="http://cdn3.digitaltrends.com/wp-content/uploads/2010/12/tumblr-down-after-maintenance-goes-arw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73400" y="2057400"/>
            <a:ext cx="8153400" cy="3073206"/>
          </a:xfrm>
          <a:prstGeom prst="rect">
            <a:avLst/>
          </a:prstGeom>
          <a:noFill/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12496800"/>
            <a:ext cx="16383000" cy="1219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Why we fight: Users should control their own data!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|24.9|29.3|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7|2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Title &amp; Subtitle copy">
  <a:themeElements>
    <a:clrScheme name="Title &amp; Subtitle cop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 copy">
      <a:majorFont>
        <a:latin typeface="Arial"/>
        <a:ea typeface="ヒラギノ角ゴ ProN W6"/>
        <a:cs typeface=""/>
      </a:majorFont>
      <a:minorFont>
        <a:latin typeface="Arial"/>
        <a:ea typeface="ヒラギノ角ゴ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Sans" pitchFamily="1" charset="0"/>
            <a:ea typeface="ヒラギノ角ゴ ProN W3" pitchFamily="1" charset="-128"/>
            <a:sym typeface="GillSan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Sans" pitchFamily="1" charset="0"/>
            <a:ea typeface="ヒラギノ角ゴ ProN W3" pitchFamily="1" charset="-128"/>
            <a:sym typeface="GillSans" pitchFamily="1" charset="0"/>
          </a:defRPr>
        </a:defPPr>
      </a:lstStyle>
    </a:lnDef>
  </a:objectDefaults>
  <a:extraClrSchemeLst>
    <a:extraClrScheme>
      <a:clrScheme name="Title &amp; Subtitle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Bullets copy">
  <a:themeElements>
    <a:clrScheme name="Title &amp; Bullets cop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">
      <a:majorFont>
        <a:latin typeface="Arial"/>
        <a:ea typeface="ヒラギノ角ゴ ProN W6"/>
        <a:cs typeface=""/>
      </a:majorFont>
      <a:minorFont>
        <a:latin typeface="Arial"/>
        <a:ea typeface="ヒラギノ角ゴ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Sans" pitchFamily="1" charset="0"/>
            <a:ea typeface="ヒラギノ角ゴ ProN W3" pitchFamily="1" charset="-128"/>
            <a:sym typeface="GillSan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Sans" pitchFamily="1" charset="0"/>
            <a:ea typeface="ヒラギノ角ゴ ProN W3" pitchFamily="1" charset="-128"/>
            <a:sym typeface="GillSans" pitchFamily="1" charset="0"/>
          </a:defRPr>
        </a:defPPr>
      </a:lstStyle>
    </a:lnDef>
  </a:objectDefaults>
  <a:extraClrSchemeLst>
    <a:extraClrScheme>
      <a:clrScheme name="Title &amp; Bullets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4039</TotalTime>
  <Pages>0</Pages>
  <Words>965</Words>
  <Characters>0</Characters>
  <Application>Microsoft Office PowerPoint</Application>
  <PresentationFormat>Custom</PresentationFormat>
  <Lines>0</Lines>
  <Paragraphs>124</Paragraphs>
  <Slides>45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Title &amp; Subtitle copy</vt:lpstr>
      <vt:lpstr>Title &amp; Bullets copy</vt:lpstr>
      <vt:lpstr>Fighting for the Future of the Social Web  Selling Out and Opening Up </vt:lpstr>
      <vt:lpstr>A bit about me…</vt:lpstr>
      <vt:lpstr>The obligatory disclaimer:  These are my personal views, not Google’s!</vt:lpstr>
      <vt:lpstr>Slide 4</vt:lpstr>
      <vt:lpstr>But first…a brief reminder:</vt:lpstr>
      <vt:lpstr>Slide 6</vt:lpstr>
      <vt:lpstr>Slide 7</vt:lpstr>
      <vt:lpstr>Slide 8</vt:lpstr>
      <vt:lpstr>Slide 9</vt:lpstr>
      <vt:lpstr>Slide 10</vt:lpstr>
      <vt:lpstr>When will we have won?</vt:lpstr>
      <vt:lpstr>So…how are we doing so far?</vt:lpstr>
      <vt:lpstr>Slide 13</vt:lpstr>
      <vt:lpstr>Slide 14</vt:lpstr>
      <vt:lpstr>Slide 15</vt:lpstr>
      <vt:lpstr>Slide 16</vt:lpstr>
      <vt:lpstr>Slide 17</vt:lpstr>
      <vt:lpstr>Sounds great! So…where’s the problem?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If you want an open future,  do something about it.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Fighting for the Future of the Social Web: Selling Out and Opening Up</dc:title>
  <dc:creator>Joseph Smarr</dc:creator>
  <cp:lastModifiedBy>Joseph Smarr</cp:lastModifiedBy>
  <cp:revision>123</cp:revision>
  <dcterms:modified xsi:type="dcterms:W3CDTF">2011-07-27T16:53:54Z</dcterms:modified>
</cp:coreProperties>
</file>